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ns Bold" charset="1" panose="00000000000000000000"/>
      <p:regular r:id="rId13"/>
    </p:embeddedFont>
    <p:embeddedFont>
      <p:font typeface="Open Sans" charset="1" panose="000000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" charset="1" panose="00000500000000000000"/>
      <p:regular r:id="rId16"/>
    </p:embeddedFont>
    <p:embeddedFont>
      <p:font typeface="Open Sans Italics" charset="1" panose="00000000000000000000"/>
      <p:regular r:id="rId17"/>
    </p:embeddedFont>
    <p:embeddedFont>
      <p:font typeface="Anton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jpeg" Type="http://schemas.openxmlformats.org/officeDocument/2006/relationships/image"/><Relationship Id="rId4" Target="../media/VAGnefwiGWA.mp4" Type="http://schemas.openxmlformats.org/officeDocument/2006/relationships/video"/><Relationship Id="rId5" Target="../media/VAGnefwiGWA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80914" y="256682"/>
            <a:ext cx="2970252" cy="1289235"/>
          </a:xfrm>
          <a:custGeom>
            <a:avLst/>
            <a:gdLst/>
            <a:ahLst/>
            <a:cxnLst/>
            <a:rect r="r" b="b" t="t" l="l"/>
            <a:pathLst>
              <a:path h="1289235" w="2970252">
                <a:moveTo>
                  <a:pt x="0" y="0"/>
                </a:moveTo>
                <a:lnTo>
                  <a:pt x="2970252" y="0"/>
                </a:lnTo>
                <a:lnTo>
                  <a:pt x="2970252" y="1289236"/>
                </a:lnTo>
                <a:lnTo>
                  <a:pt x="0" y="1289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6525" y="8712302"/>
            <a:ext cx="1388639" cy="1388639"/>
          </a:xfrm>
          <a:custGeom>
            <a:avLst/>
            <a:gdLst/>
            <a:ahLst/>
            <a:cxnLst/>
            <a:rect r="r" b="b" t="t" l="l"/>
            <a:pathLst>
              <a:path h="1388639" w="1388639">
                <a:moveTo>
                  <a:pt x="0" y="0"/>
                </a:moveTo>
                <a:lnTo>
                  <a:pt x="1388639" y="0"/>
                </a:lnTo>
                <a:lnTo>
                  <a:pt x="1388639" y="1388639"/>
                </a:lnTo>
                <a:lnTo>
                  <a:pt x="0" y="138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2603" y="3274272"/>
            <a:ext cx="15989576" cy="182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EEC7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Our Multi-Agent System: The Secret Recipe? Pasta, Patate and Provola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2603" y="5209447"/>
            <a:ext cx="10893293" cy="464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7"/>
              </a:lnSpc>
            </a:pPr>
            <a:r>
              <a:rPr lang="en-US" sz="2697" spc="17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Alessio Attolico, Gaetano D’Elia, Andrea Roscini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34182" y="3399633"/>
            <a:ext cx="11381566" cy="1138156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86400" y="1489249"/>
            <a:ext cx="7072900" cy="70729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30071" y="3906859"/>
            <a:ext cx="389240" cy="38924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24691" y="6089442"/>
            <a:ext cx="6630038" cy="3447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9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K</a:t>
            </a:r>
            <a:r>
              <a:rPr lang="en-US" b="true" sz="2700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ey Features:</a:t>
            </a:r>
          </a:p>
          <a:p>
            <a:pPr algn="just" marL="1165860" indent="-388620" lvl="2">
              <a:lnSpc>
                <a:spcPts val="4590"/>
              </a:lnSpc>
              <a:spcBef>
                <a:spcPct val="0"/>
              </a:spcBef>
              <a:buFont typeface="Arial"/>
              <a:buChar char="⚬"/>
            </a:pPr>
            <a:r>
              <a:rPr lang="en-US" sz="270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Conversational interactions for data analysis.</a:t>
            </a:r>
          </a:p>
          <a:p>
            <a:pPr algn="just" marL="1165860" indent="-388620" lvl="2">
              <a:lnSpc>
                <a:spcPts val="4590"/>
              </a:lnSpc>
              <a:spcBef>
                <a:spcPct val="0"/>
              </a:spcBef>
              <a:buFont typeface="Arial"/>
              <a:buChar char="⚬"/>
            </a:pPr>
            <a:r>
              <a:rPr lang="en-US" sz="2700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Efficient task routing through modular agents.</a:t>
            </a:r>
          </a:p>
          <a:p>
            <a:pPr algn="just" marL="0" indent="0" lvl="0">
              <a:lnSpc>
                <a:spcPts val="459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430071" y="6224470"/>
            <a:ext cx="389240" cy="3892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182605" y="149773"/>
            <a:ext cx="813436" cy="1181830"/>
          </a:xfrm>
          <a:custGeom>
            <a:avLst/>
            <a:gdLst/>
            <a:ahLst/>
            <a:cxnLst/>
            <a:rect r="r" b="b" t="t" l="l"/>
            <a:pathLst>
              <a:path h="1181830" w="813436">
                <a:moveTo>
                  <a:pt x="0" y="0"/>
                </a:moveTo>
                <a:lnTo>
                  <a:pt x="813436" y="0"/>
                </a:lnTo>
                <a:lnTo>
                  <a:pt x="813436" y="1181830"/>
                </a:lnTo>
                <a:lnTo>
                  <a:pt x="0" y="1181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3472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0071" y="1570353"/>
            <a:ext cx="8321544" cy="91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EEC7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8580" y="3786297"/>
            <a:ext cx="7268104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Goal</a:t>
            </a:r>
            <a:r>
              <a: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Automate data analysis and visualization through a multi-agent system.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163" y="3141837"/>
            <a:ext cx="399568" cy="3995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3163" y="4775816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3163" y="8831561"/>
            <a:ext cx="399568" cy="3995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182605" y="149773"/>
            <a:ext cx="813436" cy="1181830"/>
          </a:xfrm>
          <a:custGeom>
            <a:avLst/>
            <a:gdLst/>
            <a:ahLst/>
            <a:cxnLst/>
            <a:rect r="r" b="b" t="t" l="l"/>
            <a:pathLst>
              <a:path h="1181830" w="813436">
                <a:moveTo>
                  <a:pt x="0" y="0"/>
                </a:moveTo>
                <a:lnTo>
                  <a:pt x="813436" y="0"/>
                </a:lnTo>
                <a:lnTo>
                  <a:pt x="813436" y="1181830"/>
                </a:lnTo>
                <a:lnTo>
                  <a:pt x="0" y="1181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472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08227" y="1653722"/>
            <a:ext cx="6462532" cy="8061759"/>
          </a:xfrm>
          <a:custGeom>
            <a:avLst/>
            <a:gdLst/>
            <a:ahLst/>
            <a:cxnLst/>
            <a:rect r="r" b="b" t="t" l="l"/>
            <a:pathLst>
              <a:path h="8061759" w="6462532">
                <a:moveTo>
                  <a:pt x="0" y="0"/>
                </a:moveTo>
                <a:lnTo>
                  <a:pt x="6462532" y="0"/>
                </a:lnTo>
                <a:lnTo>
                  <a:pt x="6462532" y="8061759"/>
                </a:lnTo>
                <a:lnTo>
                  <a:pt x="0" y="8061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81" b="-2082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305467" y="4929667"/>
            <a:ext cx="147140" cy="213833"/>
            <a:chOff x="0" y="0"/>
            <a:chExt cx="38753" cy="563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753" cy="56318"/>
            </a:xfrm>
            <a:custGeom>
              <a:avLst/>
              <a:gdLst/>
              <a:ahLst/>
              <a:cxnLst/>
              <a:rect r="r" b="b" t="t" l="l"/>
              <a:pathLst>
                <a:path h="56318" w="38753">
                  <a:moveTo>
                    <a:pt x="0" y="0"/>
                  </a:moveTo>
                  <a:lnTo>
                    <a:pt x="38753" y="0"/>
                  </a:lnTo>
                  <a:lnTo>
                    <a:pt x="38753" y="56318"/>
                  </a:lnTo>
                  <a:lnTo>
                    <a:pt x="0" y="5631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38753" cy="8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 flipV="true">
            <a:off x="13218417" y="5055609"/>
            <a:ext cx="234190" cy="95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564318" y="1523087"/>
            <a:ext cx="9188696" cy="91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EEC7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SYSTEM ARCHITECTURE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7630" y="3042295"/>
            <a:ext cx="7742073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EEC7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Framework</a:t>
            </a:r>
            <a:r>
              <a:rPr lang="en-US" sz="2700">
                <a:solidFill>
                  <a:srgbClr val="EEC737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2700">
                <a:solidFill>
                  <a:srgbClr val="FF445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Built using swarms for modularity and coordination.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7630" y="4718666"/>
            <a:ext cx="7859934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EEC7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Main Components:</a:t>
            </a:r>
          </a:p>
          <a:p>
            <a:pPr algn="just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Conversation Agent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Routes tasks based on user input.</a:t>
            </a:r>
          </a:p>
          <a:p>
            <a:pPr algn="just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Processing Agent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Handles data analysis using pandas.</a:t>
            </a:r>
          </a:p>
          <a:p>
            <a:pPr algn="just" marL="582930" indent="-291465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Visualization Agent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Generates plots using seaborn and matplotlib.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7630" y="8774411"/>
            <a:ext cx="797515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EEC7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Task Routing</a:t>
            </a:r>
            <a:r>
              <a:rPr lang="en-US" sz="2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Managed through ClusterFlow for efficient delegation.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571427" y="9793816"/>
            <a:ext cx="3186782" cy="264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i="true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workflow  of the multia-gent system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-1830494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56625" y="4611512"/>
            <a:ext cx="389240" cy="38924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51283" y="4611512"/>
            <a:ext cx="389240" cy="3892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156625" y="7115766"/>
            <a:ext cx="389240" cy="38924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51283" y="7115766"/>
            <a:ext cx="389240" cy="3892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9704" y="-445997"/>
            <a:ext cx="1191540" cy="119154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39249" y="2632446"/>
            <a:ext cx="14237963" cy="91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EEC7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METHODS AND IMPLEMENTATION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52395" y="4595829"/>
            <a:ext cx="3288615" cy="40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Language 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56625" y="5194891"/>
            <a:ext cx="698640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Use Geminai with API key for robust NLP, leveraging the capabilities of Gemini 2.0-flash-001 </a:t>
            </a:r>
          </a:p>
          <a:p>
            <a:pPr algn="just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447053" y="4595829"/>
            <a:ext cx="3288615" cy="40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41800" y="5038725"/>
            <a:ext cx="6986401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Use pandas for data manipulation.</a:t>
            </a:r>
          </a:p>
          <a:p>
            <a:pPr algn="just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752395" y="7100083"/>
            <a:ext cx="3288615" cy="40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Handling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56625" y="7699146"/>
            <a:ext cx="698640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Reads and processes four datasets: Access, Salary, Commute, Admins, that are the dataset given by REPLY</a:t>
            </a:r>
          </a:p>
          <a:p>
            <a:pPr algn="just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447053" y="7100083"/>
            <a:ext cx="5775896" cy="40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51283" y="7699146"/>
            <a:ext cx="6986401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Plots generated using seaborn and matplotlib.</a:t>
            </a:r>
          </a:p>
          <a:p>
            <a:pPr algn="just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7182605" y="149773"/>
            <a:ext cx="813436" cy="1181830"/>
          </a:xfrm>
          <a:custGeom>
            <a:avLst/>
            <a:gdLst/>
            <a:ahLst/>
            <a:cxnLst/>
            <a:rect r="r" b="b" t="t" l="l"/>
            <a:pathLst>
              <a:path h="1181830" w="813436">
                <a:moveTo>
                  <a:pt x="0" y="0"/>
                </a:moveTo>
                <a:lnTo>
                  <a:pt x="813436" y="0"/>
                </a:lnTo>
                <a:lnTo>
                  <a:pt x="813436" y="1181830"/>
                </a:lnTo>
                <a:lnTo>
                  <a:pt x="0" y="1181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34728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771525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82605" y="149773"/>
            <a:ext cx="813436" cy="1181830"/>
          </a:xfrm>
          <a:custGeom>
            <a:avLst/>
            <a:gdLst/>
            <a:ahLst/>
            <a:cxnLst/>
            <a:rect r="r" b="b" t="t" l="l"/>
            <a:pathLst>
              <a:path h="1181830" w="813436">
                <a:moveTo>
                  <a:pt x="0" y="0"/>
                </a:moveTo>
                <a:lnTo>
                  <a:pt x="813436" y="0"/>
                </a:lnTo>
                <a:lnTo>
                  <a:pt x="813436" y="1181830"/>
                </a:lnTo>
                <a:lnTo>
                  <a:pt x="0" y="1181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4728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53001" y="2175234"/>
            <a:ext cx="14243040" cy="740316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40560" y="185410"/>
            <a:ext cx="12300939" cy="274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EEC7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DEMONSTRATION OF THE MULTI-AGENT SYSTEM IN ACTION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90473">
            <a:off x="-7963544" y="3064728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3"/>
                </a:lnTo>
                <a:lnTo>
                  <a:pt x="0" y="3550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9433" y="4229137"/>
            <a:ext cx="7086150" cy="182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EEC73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 &amp; IMPROVEMENTS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35584" y="2621193"/>
            <a:ext cx="7992008" cy="500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  <a:spcBef>
                <a:spcPct val="0"/>
              </a:spcBef>
            </a:pPr>
            <a:r>
              <a:rPr lang="en-US" sz="2410">
                <a:solidFill>
                  <a:srgbClr val="EEC737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b="true" sz="2410">
                <a:solidFill>
                  <a:srgbClr val="EEC7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multi-agent</a:t>
            </a:r>
            <a:r>
              <a:rPr lang="en-US" sz="2410">
                <a:solidFill>
                  <a:srgbClr val="EEC737"/>
                </a:solidFill>
                <a:latin typeface="Montserrat"/>
                <a:ea typeface="Montserrat"/>
                <a:cs typeface="Montserrat"/>
                <a:sym typeface="Montserrat"/>
              </a:rPr>
              <a:t> system we developed demonstrates the effectiveness of using modular agents to handle complex data processing and visualization tasks. By leveraging </a:t>
            </a:r>
            <a:r>
              <a:rPr lang="en-US" b="true" sz="2410">
                <a:solidFill>
                  <a:srgbClr val="EEC7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 natural language processing</a:t>
            </a:r>
            <a:r>
              <a:rPr lang="en-US" sz="2410">
                <a:solidFill>
                  <a:srgbClr val="EEC737"/>
                </a:solidFill>
                <a:latin typeface="Montserrat"/>
                <a:ea typeface="Montserrat"/>
                <a:cs typeface="Montserrat"/>
                <a:sym typeface="Montserrat"/>
              </a:rPr>
              <a:t> capabilities and efficient task routing, the system offers a flexible and robust solution for automating data analysis. Despite some challenges related to interpreting ambiguous natural language inputs, the system's ability to </a:t>
            </a:r>
            <a:r>
              <a:rPr lang="en-US" b="true" sz="2410">
                <a:solidFill>
                  <a:srgbClr val="EEC7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generate insightful visualizations</a:t>
            </a:r>
            <a:r>
              <a:rPr lang="en-US" sz="2410">
                <a:solidFill>
                  <a:srgbClr val="EEC737"/>
                </a:solidFill>
                <a:latin typeface="Montserrat"/>
                <a:ea typeface="Montserrat"/>
                <a:cs typeface="Montserrat"/>
                <a:sym typeface="Montserrat"/>
              </a:rPr>
              <a:t> and interact conversationally represents a significant step forward in </a:t>
            </a:r>
            <a:r>
              <a:rPr lang="en-US" b="true" sz="2410">
                <a:solidFill>
                  <a:srgbClr val="EEC7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data-driven decision-making.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182605" y="149773"/>
            <a:ext cx="813436" cy="1181830"/>
          </a:xfrm>
          <a:custGeom>
            <a:avLst/>
            <a:gdLst/>
            <a:ahLst/>
            <a:cxnLst/>
            <a:rect r="r" b="b" t="t" l="l"/>
            <a:pathLst>
              <a:path h="1181830" w="813436">
                <a:moveTo>
                  <a:pt x="0" y="0"/>
                </a:moveTo>
                <a:lnTo>
                  <a:pt x="813436" y="0"/>
                </a:lnTo>
                <a:lnTo>
                  <a:pt x="813436" y="1181830"/>
                </a:lnTo>
                <a:lnTo>
                  <a:pt x="0" y="1181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34728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7991" y="5143500"/>
            <a:ext cx="5790909" cy="2469341"/>
          </a:xfrm>
          <a:custGeom>
            <a:avLst/>
            <a:gdLst/>
            <a:ahLst/>
            <a:cxnLst/>
            <a:rect r="r" b="b" t="t" l="l"/>
            <a:pathLst>
              <a:path h="2469341" w="5790909">
                <a:moveTo>
                  <a:pt x="0" y="0"/>
                </a:moveTo>
                <a:lnTo>
                  <a:pt x="5790909" y="0"/>
                </a:lnTo>
                <a:lnTo>
                  <a:pt x="5790909" y="2469341"/>
                </a:lnTo>
                <a:lnTo>
                  <a:pt x="0" y="2469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4" r="0" b="-89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0700" y="3405066"/>
            <a:ext cx="6185490" cy="1401400"/>
          </a:xfrm>
          <a:custGeom>
            <a:avLst/>
            <a:gdLst/>
            <a:ahLst/>
            <a:cxnLst/>
            <a:rect r="r" b="b" t="t" l="l"/>
            <a:pathLst>
              <a:path h="1401400" w="6185490">
                <a:moveTo>
                  <a:pt x="0" y="0"/>
                </a:moveTo>
                <a:lnTo>
                  <a:pt x="6185490" y="0"/>
                </a:lnTo>
                <a:lnTo>
                  <a:pt x="6185490" y="1401400"/>
                </a:lnTo>
                <a:lnTo>
                  <a:pt x="0" y="1401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44000" y="1178855"/>
            <a:ext cx="16744210" cy="815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2"/>
              </a:lnSpc>
            </a:pPr>
            <a:r>
              <a:rPr lang="en-US" sz="26777">
                <a:solidFill>
                  <a:srgbClr val="EEC737"/>
                </a:solidFill>
                <a:latin typeface="Anton"/>
                <a:ea typeface="Anton"/>
                <a:cs typeface="Anton"/>
                <a:sym typeface="Anton"/>
              </a:rPr>
              <a:t>THANK </a:t>
            </a:r>
          </a:p>
          <a:p>
            <a:pPr algn="just">
              <a:lnSpc>
                <a:spcPts val="32132"/>
              </a:lnSpc>
            </a:pPr>
            <a:r>
              <a:rPr lang="en-US" sz="26777">
                <a:solidFill>
                  <a:srgbClr val="EEC737"/>
                </a:solidFill>
                <a:latin typeface="Anton"/>
                <a:ea typeface="Anton"/>
                <a:cs typeface="Anton"/>
                <a:sym typeface="Anton"/>
              </a:rPr>
              <a:t>YOU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DAGnc_Gl-KY</dc:identifier>
  <dcterms:modified xsi:type="dcterms:W3CDTF">2011-08-01T06:04:30Z</dcterms:modified>
  <cp:revision>1</cp:revision>
  <dc:title>Agent REPLY</dc:title>
</cp:coreProperties>
</file>